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61" r:id="rId4"/>
    <p:sldId id="257" r:id="rId5"/>
    <p:sldId id="260" r:id="rId6"/>
    <p:sldId id="258" r:id="rId7"/>
    <p:sldId id="259" r:id="rId8"/>
    <p:sldId id="270" r:id="rId9"/>
    <p:sldId id="263" r:id="rId10"/>
    <p:sldId id="264" r:id="rId11"/>
    <p:sldId id="265" r:id="rId12"/>
    <p:sldId id="268" r:id="rId13"/>
    <p:sldId id="275" r:id="rId14"/>
    <p:sldId id="266" r:id="rId15"/>
    <p:sldId id="267" r:id="rId16"/>
    <p:sldId id="269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803" autoAdjust="0"/>
  </p:normalViewPr>
  <p:slideViewPr>
    <p:cSldViewPr>
      <p:cViewPr>
        <p:scale>
          <a:sx n="80" d="100"/>
          <a:sy n="80" d="100"/>
        </p:scale>
        <p:origin x="-6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32CE8D-4F6A-48F6-B72B-68F2B94C1634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C4B277-C90E-4BFB-9F83-81C8A69208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F5EDE-A8AB-43CC-99DD-3F52FB93F486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B8F8A-98AE-4735-A370-F0201C77F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F7F6E-C0E2-4FAD-A62B-06C4CCE1C9C5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16D8B-A8C6-4FC4-9C28-7F1ADDFD5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D849C-F127-4E1B-B68B-8D6D8EEB2BC5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9B4-35F7-45E6-81D7-8038014A42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3BB048-A8F5-4749-B104-31740C458F70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91741C-22F6-4D1A-8436-50A1D595F6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7B9F3-4F48-45A2-AFA3-3DB9BDA9607E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DFA78-019E-417D-A5A3-AAD608BE33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D1DE53-9DA5-4E92-B62C-B6C3CCF22636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56404B-C4B5-407A-B99E-D7EE42AFB5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8692F-696A-46FD-84D0-2C346D93E813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0F5F8-8CF8-41EE-B7E3-2AFDF9A7C8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Rectangle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B0566E-99EC-4F2A-953B-486FE54DC244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6E1DEB-E26F-4072-8780-E0BDF7949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12382A-638F-476E-9A77-98AFE1E6B68B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BAF654-DA2B-4514-AA4F-088B4A4D10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Flowchart: Process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lowchart: Process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CAE28D5-2F8B-40D8-94B3-94E97BB561EA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D0A53A-BC46-4CBC-A984-AB9799B18D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7BBAB97-01F9-4F1A-B5CE-B7B547C926E0}" type="datetimeFigureOut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85F89C6-78ED-4ED3-BB56-43414B689C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75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usIn9CXGBUw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Materials needed today: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Warm-up Folder &amp; Yellow sheet</a:t>
            </a:r>
          </a:p>
          <a:p>
            <a:r>
              <a:rPr lang="en-US" smtClean="0"/>
              <a:t>Composition Notebook from back shelf</a:t>
            </a:r>
          </a:p>
          <a:p>
            <a:r>
              <a:rPr lang="en-US" smtClean="0"/>
              <a:t>Pencil/Pen</a:t>
            </a:r>
          </a:p>
          <a:p>
            <a:r>
              <a:rPr lang="en-US" smtClean="0"/>
              <a:t>SSR book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Third Person Limited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83464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500" dirty="0" smtClean="0">
                <a:solidFill>
                  <a:schemeClr val="tx2">
                    <a:lumMod val="75000"/>
                  </a:schemeClr>
                </a:solidFill>
              </a:rPr>
              <a:t>The narrator:</a:t>
            </a:r>
          </a:p>
          <a:p>
            <a:pPr marL="365760" indent="-283464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dirty="0" smtClean="0">
                <a:solidFill>
                  <a:schemeClr val="tx2">
                    <a:lumMod val="75000"/>
                  </a:schemeClr>
                </a:solidFill>
              </a:rPr>
              <a:t> Is not a character in the story, but an outside observer</a:t>
            </a:r>
          </a:p>
          <a:p>
            <a:pPr marL="365760" indent="-283464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3500" dirty="0" smtClean="0">
                <a:solidFill>
                  <a:schemeClr val="tx2">
                    <a:lumMod val="75000"/>
                  </a:schemeClr>
                </a:solidFill>
              </a:rPr>
              <a:t>Zooms in on the thoughts and feelings of one character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Third- Person Omniscient</a:t>
            </a:r>
            <a:br>
              <a:rPr lang="en-US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3500" smtClean="0"/>
              <a:t>The narrator:</a:t>
            </a:r>
          </a:p>
          <a:p>
            <a:r>
              <a:rPr lang="en-US" sz="3500" smtClean="0"/>
              <a:t>Is not a character in the story, but an outside observer</a:t>
            </a:r>
          </a:p>
          <a:p>
            <a:r>
              <a:rPr lang="en-US" sz="3500" smtClean="0"/>
              <a:t>Is “all knowing”- he or she has access to all thoughts/ feelings and opinions to ALL other characters. 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Now let’s practice…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Complete the practice handout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We will go over it in a few moments…read your SSR book or work on the vocab. packet if you finish early.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 bwMode="auto">
          <a:xfrm>
            <a:off x="1219200" y="0"/>
            <a:ext cx="7715250" cy="114300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ffectLst/>
              </a:rPr>
              <a:t>Today’s Warm-up</a:t>
            </a:r>
          </a:p>
        </p:txBody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>
          <a:xfrm>
            <a:off x="990600" y="1143000"/>
            <a:ext cx="7943850" cy="54102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2800" dirty="0" smtClean="0"/>
              <a:t>Read the following sentence and copy it on your </a:t>
            </a:r>
          </a:p>
          <a:p>
            <a:pPr>
              <a:buFont typeface="Wingdings 2" pitchFamily="18" charset="2"/>
              <a:buNone/>
            </a:pPr>
            <a:r>
              <a:rPr lang="en-US" sz="2800" dirty="0" smtClean="0"/>
              <a:t>Thursday chart. Write two you things you notice</a:t>
            </a:r>
          </a:p>
          <a:p>
            <a:pPr>
              <a:buFont typeface="Wingdings 2" pitchFamily="18" charset="2"/>
              <a:buNone/>
            </a:pPr>
            <a:r>
              <a:rPr lang="en-US" sz="2800" dirty="0" smtClean="0"/>
              <a:t>about the </a:t>
            </a:r>
            <a:r>
              <a:rPr lang="en-US" sz="2800" dirty="0" smtClean="0"/>
              <a:t>grammar, punctuation, or language </a:t>
            </a:r>
            <a:r>
              <a:rPr lang="en-US" sz="2800" dirty="0" smtClean="0"/>
              <a:t>used in </a:t>
            </a:r>
            <a:r>
              <a:rPr lang="en-US" sz="2800" dirty="0" smtClean="0"/>
              <a:t>this sentence</a:t>
            </a:r>
            <a:r>
              <a:rPr lang="en-US" sz="2800" dirty="0" smtClean="0"/>
              <a:t>.  </a:t>
            </a:r>
          </a:p>
          <a:p>
            <a:pPr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"The weather had been clear and cold, and thousands of stars decorated the inky blackness of night</a:t>
            </a:r>
            <a:r>
              <a:rPr lang="en-US" sz="2800" dirty="0" smtClean="0">
                <a:solidFill>
                  <a:srgbClr val="FF0000"/>
                </a:solidFill>
              </a:rPr>
              <a:t>."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1200" dirty="0" smtClean="0"/>
              <a:t>Excerpt from </a:t>
            </a:r>
            <a:r>
              <a:rPr lang="en-US" sz="1200" u="sng" dirty="0" err="1" smtClean="0"/>
              <a:t>Ziggy</a:t>
            </a:r>
            <a:r>
              <a:rPr lang="en-US" sz="1200" u="sng" dirty="0" smtClean="0"/>
              <a:t> </a:t>
            </a:r>
            <a:r>
              <a:rPr lang="en-US" sz="1200" u="sng" dirty="0" smtClean="0"/>
              <a:t>and the Black Dinosaurs: The Space Mission</a:t>
            </a:r>
            <a:r>
              <a:rPr lang="en-US" sz="1200" dirty="0" smtClean="0"/>
              <a:t> pg. 1</a:t>
            </a:r>
            <a:br>
              <a:rPr lang="en-US" sz="1200" dirty="0" smtClean="0"/>
            </a:br>
            <a:r>
              <a:rPr lang="en-US" sz="1200" dirty="0" smtClean="0"/>
              <a:t>Sharon </a:t>
            </a:r>
            <a:r>
              <a:rPr lang="en-US" sz="1200" dirty="0" smtClean="0"/>
              <a:t>Draper</a:t>
            </a:r>
            <a:endParaRPr lang="en-US" sz="2800" dirty="0" smtClean="0"/>
          </a:p>
          <a:p>
            <a:pPr>
              <a:buFont typeface="Wingdings 2" pitchFamily="18" charset="2"/>
              <a:buNone/>
            </a:pPr>
            <a:r>
              <a:rPr lang="en-US" sz="2800" dirty="0" smtClean="0"/>
              <a:t>After you write down what you notice, write your own version of </a:t>
            </a:r>
            <a:r>
              <a:rPr lang="en-US" sz="2800" dirty="0" smtClean="0"/>
              <a:t>this sentence </a:t>
            </a:r>
            <a:r>
              <a:rPr lang="en-US" sz="2800" dirty="0" smtClean="0"/>
              <a:t>using the same </a:t>
            </a:r>
            <a:r>
              <a:rPr lang="en-US" sz="2800" dirty="0" smtClean="0"/>
              <a:t>language</a:t>
            </a:r>
            <a:r>
              <a:rPr lang="en-US" sz="2800" dirty="0" smtClean="0"/>
              <a:t> </a:t>
            </a:r>
            <a:r>
              <a:rPr lang="en-US" sz="2800" dirty="0" smtClean="0"/>
              <a:t>and </a:t>
            </a:r>
            <a:r>
              <a:rPr lang="en-US" sz="2800" dirty="0" smtClean="0"/>
              <a:t>punctuation at the very bottom of the page.</a:t>
            </a:r>
            <a:endParaRPr lang="en-US" sz="2800" dirty="0" smtClean="0"/>
          </a:p>
          <a:p>
            <a:pPr>
              <a:buFont typeface="Wingdings 2" pitchFamily="18" charset="2"/>
              <a:buNone/>
            </a:pPr>
            <a:endParaRPr lang="en-US" sz="2800" dirty="0" smtClean="0"/>
          </a:p>
          <a:p>
            <a:pPr>
              <a:buFont typeface="Wingdings 2" pitchFamily="18" charset="2"/>
              <a:buNone/>
            </a:pPr>
            <a:endParaRPr lang="en-US" sz="2800" dirty="0" smtClean="0"/>
          </a:p>
          <a:p>
            <a:pPr>
              <a:buFont typeface="Wingdings 2" pitchFamily="18" charset="2"/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Our Story…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Today we will begin reading a non-fiction excerpt called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	“A Visit to the Doctor”  By </a:t>
            </a:r>
            <a:r>
              <a:rPr lang="en-US" dirty="0" err="1" smtClean="0"/>
              <a:t>Roald</a:t>
            </a:r>
            <a:r>
              <a:rPr lang="en-US" dirty="0" smtClean="0"/>
              <a:t> Dahl from the book </a:t>
            </a:r>
            <a:r>
              <a:rPr lang="en-US" u="sng" dirty="0" smtClean="0"/>
              <a:t>Boy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err="1" smtClean="0"/>
              <a:t>Roald</a:t>
            </a:r>
            <a:r>
              <a:rPr lang="en-US" dirty="0" smtClean="0"/>
              <a:t> Dahl is a famous author and writer of books like Charlie and the Chocolate Factory, The Witches, Matilda, James and the Giant Peach and many more.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He often took some of his own experiences from childhood and included them in his stories.</a:t>
            </a:r>
            <a:endParaRPr lang="en-US" dirty="0"/>
          </a:p>
        </p:txBody>
      </p:sp>
      <p:pic>
        <p:nvPicPr>
          <p:cNvPr id="7170" name="Picture 2" descr="http://ishallbeatoad.files.wordpress.com/2011/09/bbw-day-4-witch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1206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http://blogs.slj.com/afuse8production/files/2012/06/Matild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362200"/>
            <a:ext cx="12350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http://2.bp.blogspot.com/-ATFYQY2wvMA/TaSl6eRSQqI/AAAAAAAAADI/R2G9jjiA3Lg/s1600/boy-tales-of-childhood-by-roald-dah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572000"/>
            <a:ext cx="1295400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The Cold Read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“Cold Read”</a:t>
            </a:r>
          </a:p>
          <a:p>
            <a:endParaRPr lang="en-US" dirty="0" smtClean="0"/>
          </a:p>
          <a:p>
            <a:r>
              <a:rPr lang="en-US" dirty="0" smtClean="0"/>
              <a:t>Listen and read along with </a:t>
            </a:r>
          </a:p>
          <a:p>
            <a:pPr>
              <a:buFont typeface="Wingdings 2" pitchFamily="18" charset="2"/>
              <a:buNone/>
            </a:pPr>
            <a:r>
              <a:rPr lang="en-US" dirty="0" smtClean="0"/>
              <a:t>	Mrs. Holcomb-Bryan</a:t>
            </a:r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500" dirty="0" smtClean="0">
                <a:solidFill>
                  <a:schemeClr val="tx2">
                    <a:satMod val="130000"/>
                  </a:schemeClr>
                </a:solidFill>
              </a:rPr>
              <a:t>Turn and Talk to someone beside you</a:t>
            </a:r>
            <a:endParaRPr lang="en-US" sz="35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What happened in the story?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Who were the characters?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How did it end?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What Point of View is the story told in?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 Do you think this is a memoir, biography, or an autobiography?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2</a:t>
            </a:r>
            <a:r>
              <a:rPr lang="en-US" baseline="30000" dirty="0" smtClean="0">
                <a:solidFill>
                  <a:schemeClr val="tx2">
                    <a:satMod val="130000"/>
                  </a:schemeClr>
                </a:solidFill>
              </a:rPr>
              <a:t>nd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draft read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990600"/>
            <a:ext cx="7499350" cy="5562600"/>
          </a:xfrm>
        </p:spPr>
        <p:txBody>
          <a:bodyPr>
            <a:normAutofit/>
          </a:bodyPr>
          <a:lstStyle/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Reread story to yourself.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Look for words that help the reader know how the character feels about going to the doctor.  Highlight them. (and only those!!!)</a:t>
            </a:r>
          </a:p>
          <a:p>
            <a:pPr marL="457200" indent="-457200" fontAlgn="auto">
              <a:spcAft>
                <a:spcPts val="0"/>
              </a:spcAft>
              <a:buFontTx/>
              <a:buAutoNum type="arabicPeriod"/>
              <a:defRPr/>
            </a:pPr>
            <a:r>
              <a:rPr lang="en-US" dirty="0" smtClean="0"/>
              <a:t>With your pencil, c</a:t>
            </a:r>
            <a:r>
              <a:rPr lang="en-US" dirty="0" smtClean="0"/>
              <a:t>ircle unfamiliar </a:t>
            </a:r>
            <a:r>
              <a:rPr lang="en-US" dirty="0" smtClean="0"/>
              <a:t>words.</a:t>
            </a:r>
          </a:p>
          <a:p>
            <a:pPr marL="457200" indent="-457200" fontAlgn="auto">
              <a:spcAft>
                <a:spcPts val="0"/>
              </a:spcAft>
              <a:buFontTx/>
              <a:buAutoNum type="arabicPeriod"/>
              <a:defRPr/>
            </a:pPr>
            <a:r>
              <a:rPr lang="en-US" dirty="0" smtClean="0"/>
              <a:t>With your pencil, u</a:t>
            </a:r>
            <a:r>
              <a:rPr lang="en-US" dirty="0" smtClean="0"/>
              <a:t>nderline </a:t>
            </a:r>
            <a:r>
              <a:rPr lang="en-US" dirty="0" smtClean="0"/>
              <a:t>words that seem to get emphasized (</a:t>
            </a:r>
            <a:r>
              <a:rPr lang="en-US" i="1" dirty="0" smtClean="0"/>
              <a:t>italics</a:t>
            </a:r>
            <a:r>
              <a:rPr lang="en-US" dirty="0" smtClean="0"/>
              <a:t> or </a:t>
            </a:r>
            <a:r>
              <a:rPr lang="en-US" b="1" dirty="0" smtClean="0"/>
              <a:t>bolded</a:t>
            </a:r>
            <a:r>
              <a:rPr lang="en-US" dirty="0" smtClean="0"/>
              <a:t>) or repeated to show importance.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Making your Annotations…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Put a square around any imagery you find in the passage.</a:t>
            </a:r>
            <a:endParaRPr lang="en-US" dirty="0" smtClean="0"/>
          </a:p>
          <a:p>
            <a:r>
              <a:rPr lang="en-US" dirty="0" smtClean="0"/>
              <a:t>Go </a:t>
            </a:r>
            <a:r>
              <a:rPr lang="en-US" dirty="0" smtClean="0"/>
              <a:t>back and re-read again.  </a:t>
            </a:r>
            <a:r>
              <a:rPr lang="en-US" u="sng" dirty="0" smtClean="0"/>
              <a:t>Underline</a:t>
            </a:r>
            <a:r>
              <a:rPr lang="en-US" dirty="0" smtClean="0"/>
              <a:t> any information that is important, surprising, interesting, or thought </a:t>
            </a:r>
            <a:r>
              <a:rPr lang="en-US" dirty="0" smtClean="0"/>
              <a:t>provoking.</a:t>
            </a:r>
            <a:endParaRPr lang="en-US" dirty="0" smtClean="0"/>
          </a:p>
          <a:p>
            <a:r>
              <a:rPr lang="en-US" dirty="0" smtClean="0"/>
              <a:t>Stop and jot down a sentence or two that explains why you chose that bit to underline out to the side.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effectLst/>
              </a:rPr>
              <a:t>Literary Analysis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2800" dirty="0" smtClean="0"/>
              <a:t>Now that you have read the story and made your annotations, complete the literary analysis chart and then complete the questions on the back.  </a:t>
            </a:r>
            <a:r>
              <a:rPr lang="en-US" sz="2800" dirty="0" smtClean="0"/>
              <a:t>Make sure to include text evidence from the story, if asked for it.</a:t>
            </a:r>
            <a:endParaRPr lang="en-US" sz="2800" dirty="0" smtClean="0"/>
          </a:p>
          <a:p>
            <a:pPr>
              <a:buFont typeface="Wingdings 2" pitchFamily="18" charset="2"/>
              <a:buNone/>
            </a:pPr>
            <a:endParaRPr lang="en-US" sz="2800" dirty="0" smtClean="0"/>
          </a:p>
          <a:p>
            <a:pPr>
              <a:buFont typeface="Wingdings 2" pitchFamily="18" charset="2"/>
              <a:buNone/>
            </a:pPr>
            <a:r>
              <a:rPr lang="en-US" sz="2800" dirty="0" smtClean="0"/>
              <a:t>If you finish early, work on your Lesson 2 vocabulary packet or read your SSR book.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Today’s Warm-up: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209800"/>
            <a:ext cx="7407275" cy="38862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 Reread the paragraph from yesterday.  Underline important details.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 Think about what the paragraph was mainly about.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 Write a 10 word “gist” statement on the Wednesday chart on your yellow sheet.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 Use the 5Ws to help you.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If you finish early, read your SSR book or work on your vocab. packet.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en-US" smtClean="0">
              <a:effectLst/>
            </a:endParaRPr>
          </a:p>
        </p:txBody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609600"/>
            <a:ext cx="7499350" cy="5638800"/>
          </a:xfrm>
        </p:spPr>
        <p:txBody>
          <a:bodyPr/>
          <a:lstStyle/>
          <a:p>
            <a:r>
              <a:rPr lang="en-US" sz="4000" smtClean="0"/>
              <a:t>Yesterday we talked about different kinds of literary nonfiction….including memoirs.</a:t>
            </a:r>
          </a:p>
          <a:p>
            <a:pPr>
              <a:buFont typeface="Wingdings 2" pitchFamily="18" charset="2"/>
              <a:buNone/>
            </a:pPr>
            <a:endParaRPr lang="en-US" sz="4000" smtClean="0"/>
          </a:p>
          <a:p>
            <a:r>
              <a:rPr lang="en-US" sz="4000" smtClean="0"/>
              <a:t>Today, you are going to write a memoir about yourself….</a:t>
            </a:r>
          </a:p>
          <a:p>
            <a:pPr>
              <a:buFont typeface="Wingdings 2" pitchFamily="18" charset="2"/>
              <a:buNone/>
            </a:pPr>
            <a:r>
              <a:rPr lang="en-US" sz="4000" smtClean="0"/>
              <a:t>	in six words….</a:t>
            </a:r>
          </a:p>
          <a:p>
            <a:pPr>
              <a:buFont typeface="Wingdings 2" pitchFamily="18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The Challenge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Legend has it that Ernest Hemingway (a very famous author) was once challenged to write a story in only six words. His response? “For sale: baby shoes, never worn.”   </a:t>
            </a:r>
            <a:r>
              <a:rPr lang="en-US" dirty="0" smtClean="0">
                <a:hlinkClick r:id="rId2"/>
              </a:rPr>
              <a:t>Example</a:t>
            </a: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Today, I want you to try and write a 6 word memoir about yourself.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A 6 word memoir is supposed to be words that are important to you or about your life.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6 Word Memoir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Get out your Composition Notebook</a:t>
            </a:r>
          </a:p>
          <a:p>
            <a:r>
              <a:rPr lang="en-US" smtClean="0"/>
              <a:t>Go to the very first page.</a:t>
            </a:r>
          </a:p>
          <a:p>
            <a:r>
              <a:rPr lang="en-US" smtClean="0"/>
              <a:t>Put your First and Last name in the middle of the top line.</a:t>
            </a:r>
          </a:p>
          <a:p>
            <a:r>
              <a:rPr lang="en-US" smtClean="0"/>
              <a:t>Then skip down to a line in the middle of the page.</a:t>
            </a:r>
          </a:p>
          <a:p>
            <a:r>
              <a:rPr lang="en-US" smtClean="0"/>
              <a:t>Write your six words in the middle of the page.  This is the introduction to your Writer’s Notebook.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Share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Now turn to a neighbor and read your 6 word memoir aloud.  Tell them why you wrote those words.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Review:  What is Point of View (POV)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mtClean="0"/>
              <a:t>Please get out some notebook paper or add to the notes from yesterday.</a:t>
            </a:r>
          </a:p>
          <a:p>
            <a:pPr>
              <a:buFont typeface="Wingdings 2" pitchFamily="18" charset="2"/>
              <a:buNone/>
            </a:pPr>
            <a:endParaRPr lang="en-US" smtClean="0"/>
          </a:p>
          <a:p>
            <a:pPr>
              <a:buFont typeface="Wingdings 2" pitchFamily="18" charset="2"/>
              <a:buNone/>
            </a:pPr>
            <a:r>
              <a:rPr lang="en-US" smtClean="0"/>
              <a:t>Definition: The point from which a story is told.</a:t>
            </a:r>
          </a:p>
          <a:p>
            <a:pPr>
              <a:buFont typeface="Wingdings 2" pitchFamily="18" charset="2"/>
              <a:buNone/>
            </a:pPr>
            <a:endParaRPr lang="en-US" smtClean="0"/>
          </a:p>
          <a:p>
            <a:pPr>
              <a:buFont typeface="Wingdings 2" pitchFamily="18" charset="2"/>
              <a:buNone/>
            </a:pPr>
            <a:r>
              <a:rPr lang="en-US" smtClean="0"/>
              <a:t>What are the three main types of point of view?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How do we know what P.O.V. we are reading in??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5410200"/>
          </a:xfrm>
        </p:spPr>
        <p:txBody>
          <a:bodyPr>
            <a:normAutofit fontScale="925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What words clue us in that we are reading in 1</a:t>
            </a:r>
            <a:r>
              <a:rPr lang="en-US" baseline="30000" dirty="0" smtClean="0"/>
              <a:t>st</a:t>
            </a:r>
            <a:r>
              <a:rPr lang="en-US" dirty="0" smtClean="0"/>
              <a:t> person?</a:t>
            </a:r>
          </a:p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I      me       my         mine</a:t>
            </a:r>
          </a:p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What words clue us in that we are reading in 3</a:t>
            </a:r>
            <a:r>
              <a:rPr lang="en-US" baseline="30000" dirty="0" smtClean="0"/>
              <a:t>rd</a:t>
            </a:r>
            <a:r>
              <a:rPr lang="en-US" dirty="0" smtClean="0"/>
              <a:t> person?</a:t>
            </a:r>
          </a:p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she    he    they   him    her    them</a:t>
            </a:r>
          </a:p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Bonus Question:  What words clue us in that we are reading in 2nd person?</a:t>
            </a:r>
          </a:p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YOU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First Person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3500" smtClean="0"/>
              <a:t>The narrator:</a:t>
            </a:r>
          </a:p>
          <a:p>
            <a:r>
              <a:rPr lang="en-US" sz="3500" smtClean="0"/>
              <a:t>Is a </a:t>
            </a:r>
            <a:r>
              <a:rPr lang="en-US" sz="3500" b="1" smtClean="0"/>
              <a:t>main or minor character </a:t>
            </a:r>
            <a:r>
              <a:rPr lang="en-US" sz="3500" smtClean="0"/>
              <a:t>in the story</a:t>
            </a:r>
          </a:p>
          <a:p>
            <a:r>
              <a:rPr lang="en-US" sz="3500" smtClean="0"/>
              <a:t>Uses the pronouns </a:t>
            </a:r>
            <a:r>
              <a:rPr lang="en-US" sz="3500" b="1" smtClean="0"/>
              <a:t>“I” and “me”</a:t>
            </a:r>
          </a:p>
          <a:p>
            <a:r>
              <a:rPr lang="en-US" sz="3500" smtClean="0"/>
              <a:t>Shares his/her personal thoughts and feelings.</a:t>
            </a:r>
          </a:p>
          <a:p>
            <a:r>
              <a:rPr lang="en-US" sz="3500" smtClean="0"/>
              <a:t>Doesn’t know the thoughts/ feelings of other characters </a:t>
            </a:r>
          </a:p>
          <a:p>
            <a:endParaRPr lang="en-US" sz="350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942</TotalTime>
  <Words>826</Words>
  <Application>Microsoft Office PowerPoint</Application>
  <PresentationFormat>On-screen Show (4:3)</PresentationFormat>
  <Paragraphs>105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Solstice</vt:lpstr>
      <vt:lpstr>Materials needed today:</vt:lpstr>
      <vt:lpstr>Today’s Warm-up:</vt:lpstr>
      <vt:lpstr>Slide 3</vt:lpstr>
      <vt:lpstr>The Challenge</vt:lpstr>
      <vt:lpstr>6 Word Memoir</vt:lpstr>
      <vt:lpstr>Share</vt:lpstr>
      <vt:lpstr>Review:  What is Point of View (POV)</vt:lpstr>
      <vt:lpstr>How do we know what P.O.V. we are reading in??</vt:lpstr>
      <vt:lpstr>First Person</vt:lpstr>
      <vt:lpstr>Third Person Limited</vt:lpstr>
      <vt:lpstr> Third- Person Omniscient </vt:lpstr>
      <vt:lpstr>Now let’s practice…</vt:lpstr>
      <vt:lpstr>Today’s Warm-up</vt:lpstr>
      <vt:lpstr>Our Story…</vt:lpstr>
      <vt:lpstr>The Cold Read</vt:lpstr>
      <vt:lpstr>Turn and Talk to someone beside you</vt:lpstr>
      <vt:lpstr>2nd draft read</vt:lpstr>
      <vt:lpstr>Making your Annotations…</vt:lpstr>
      <vt:lpstr>Literary Analysis</vt:lpstr>
      <vt:lpstr>Slide 20</vt:lpstr>
    </vt:vector>
  </TitlesOfParts>
  <Company>PFISD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Today’s Warm-up:</dc:title>
  <dc:creator>e805225</dc:creator>
  <cp:lastModifiedBy>e805225</cp:lastModifiedBy>
  <cp:revision>59</cp:revision>
  <dcterms:created xsi:type="dcterms:W3CDTF">2014-09-17T12:26:07Z</dcterms:created>
  <dcterms:modified xsi:type="dcterms:W3CDTF">2014-09-18T19:42:01Z</dcterms:modified>
</cp:coreProperties>
</file>